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70" r:id="rId5"/>
    <p:sldId id="260" r:id="rId6"/>
    <p:sldId id="261" r:id="rId7"/>
    <p:sldId id="263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98"/>
    <p:restoredTop sz="94719"/>
  </p:normalViewPr>
  <p:slideViewPr>
    <p:cSldViewPr snapToGrid="0">
      <p:cViewPr varScale="1">
        <p:scale>
          <a:sx n="93" d="100"/>
          <a:sy n="93" d="100"/>
        </p:scale>
        <p:origin x="232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C892AD-6364-4D41-B970-9C150DEA1B54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6B85CA-D0EE-6746-BD26-B5C18645F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266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13B6A9-7F92-4620-96B5-F5C3CBE43F53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4483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036FE-6AB7-0A69-4E1A-CD01600111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D173CA-0C2F-48CB-D13B-E2D6F6BDD0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0B582-DED5-4AA9-EC90-3536A9248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439B0-22DF-0F43-B7D5-D1FF3FABAE16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B356DB-B26B-5AEF-33C8-568AFBB22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10530-B5D5-7B00-C8D4-3EDA1F5C7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76BB-D82E-AD4C-8226-4727DE83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1886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7F163-3291-7914-A593-02AE3B8BF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F97B96-F48A-ABC0-F166-652DB395D9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CD4F41-DCB6-6D78-C273-FDFA52279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439B0-22DF-0F43-B7D5-D1FF3FABAE16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CF404-6528-1C9B-F46C-C49D5C343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E254DA-B62B-4B48-9257-CDE6F5EDD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76BB-D82E-AD4C-8226-4727DE83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250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48A8A8-C4B3-4010-BC2E-6F53952690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5E82BD-A68C-DF0D-503A-0919EBA943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20BBD1-A99D-2451-4BDF-BEA92FB3E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439B0-22DF-0F43-B7D5-D1FF3FABAE16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ED7F7-6CA6-78D8-1C29-260D0458F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836E64-D113-E786-0240-40EA7F964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76BB-D82E-AD4C-8226-4727DE83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095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4CBA9-DDDB-6BB6-7F5E-2AD997874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750EE-B49A-CBF4-3AAA-48BB14D9A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E110F3-0B88-4D45-7920-409185D78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439B0-22DF-0F43-B7D5-D1FF3FABAE16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BAE9D-C7F3-0527-39ED-4D61A3843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85005-2F79-B767-0088-5B1C29A29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76BB-D82E-AD4C-8226-4727DE83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138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3AAEC-FAEE-5CC7-81E6-E3A7D7417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7D547-0EF3-D026-D6B0-4D49A414A2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8BC5E2-BBA7-32C1-ED49-F3919D17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439B0-22DF-0F43-B7D5-D1FF3FABAE16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D34F27-FF24-42F5-4452-5DABBE23A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F8993-C994-5A8C-28BD-408C7F9DD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76BB-D82E-AD4C-8226-4727DE83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504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22CE7-00D6-7915-4E2F-044A2C24E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B6EAE-BC45-F866-81E7-00AB9E5D3A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30635D-2939-13AC-247C-D167564C1F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8D8B8D-B004-FE2A-5759-F5C64197C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439B0-22DF-0F43-B7D5-D1FF3FABAE16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859B98-2C89-DC40-5B2E-9DC73508E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2A4787-13B5-44FA-B05F-83970E372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76BB-D82E-AD4C-8226-4727DE83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425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4F398-6184-DE29-70A4-B31354964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BF057E-8C74-B182-2607-E487290991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F107F5-E9EE-8F66-11C4-8C41B6F3C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393D5-54C8-6329-4466-059D142F10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23F0B6-4C59-3ED2-5B23-29A6911363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AF756F-9D68-EF64-738B-A49FD00C2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439B0-22DF-0F43-B7D5-D1FF3FABAE16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2C1A2E-EC86-1AD1-A0B0-A35D55F3A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2D21FB-1CCE-84ED-661A-3D4120D61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76BB-D82E-AD4C-8226-4727DE83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870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D6A59-3639-9591-8A19-2E45DA92A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D8E0-F3B2-7CD3-FADA-8F6C43A48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439B0-22DF-0F43-B7D5-D1FF3FABAE16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4BAB91-1D02-EF6E-4C9B-10A8080DE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CA25BA-02A9-1ABC-95DB-687464C7D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76BB-D82E-AD4C-8226-4727DE83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383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A594C9-A136-6A19-114F-E9F2AAE0C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439B0-22DF-0F43-B7D5-D1FF3FABAE16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B26FB8-2175-F6AB-DDCE-16ECF2026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A3BA16-FDCA-47E1-D89F-54D5B57F3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76BB-D82E-AD4C-8226-4727DE83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113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D3197-321A-5D2A-2AFA-FD8C65A14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D9892-42E4-9EEC-AD55-49862991F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CF69AF-D5A8-3732-8AD4-6734E00FDD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974EBE-0C1D-9736-D5AC-7F24BAE02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439B0-22DF-0F43-B7D5-D1FF3FABAE16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C0F252-0A86-EC4A-05AB-D7B38D25D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525FDC-D855-FF16-FFE5-A6E2D8AAB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76BB-D82E-AD4C-8226-4727DE83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367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DC963-FF03-230B-143F-6A6391104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6CB2EB-97ED-EC25-B4CE-A60197BB8E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13E425-1B98-FE91-E1B8-64D15F16B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AF8352-EF72-00AF-911A-431F1F783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439B0-22DF-0F43-B7D5-D1FF3FABAE16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752A6C-23DC-4CD9-06ED-1190C70B7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ADD41B-80F6-D338-127A-57BBCD8A9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76BB-D82E-AD4C-8226-4727DE83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596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DAC028-730B-A17E-DD81-E7A7327C9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F747A7-9EA2-452A-BAAB-A2DB5AE96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0D606-DAFA-1FD2-47A8-EB6990C6A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30439B0-22DF-0F43-B7D5-D1FF3FABAE16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A045DF-CDD7-E50D-1254-80AAFDA27F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37C585-783A-426D-6F37-F80BB29B5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C576BB-D82E-AD4C-8226-4727DE83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851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330C0765-5A38-4A34-880C-9CC4C2E14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AE4309-95AB-DF77-E0E7-E35C591A11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6103" y="381935"/>
            <a:ext cx="5744064" cy="23448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br>
              <a:rPr lang="en-US" sz="3900" dirty="0"/>
            </a:br>
            <a:br>
              <a:rPr lang="en-US" sz="3900" b="1" dirty="0"/>
            </a:b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STYLE HIVE</a:t>
            </a:r>
            <a:br>
              <a:rPr lang="en-US" sz="39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Fashion &amp; Lifestyle</a:t>
            </a: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88C8340A-9115-4267-B1DE-242D4FB46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7398" y="1229685"/>
            <a:ext cx="465458" cy="872153"/>
            <a:chOff x="6517398" y="1229685"/>
            <a:chExt cx="465458" cy="872153"/>
          </a:xfrm>
        </p:grpSpPr>
        <p:sp>
          <p:nvSpPr>
            <p:cNvPr id="67" name="Graphic 15">
              <a:extLst>
                <a:ext uri="{FF2B5EF4-FFF2-40B4-BE49-F238E27FC236}">
                  <a16:creationId xmlns:a16="http://schemas.microsoft.com/office/drawing/2014/main" id="{B7DA268A-F88C-4936-8401-97C8C98610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32938" y="1229685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Graphic 14">
              <a:extLst>
                <a:ext uri="{FF2B5EF4-FFF2-40B4-BE49-F238E27FC236}">
                  <a16:creationId xmlns:a16="http://schemas.microsoft.com/office/drawing/2014/main" id="{2E48EAB8-CD1C-4BF5-A92C-BA11919E6E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91718" y="145898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Graphic 16">
              <a:extLst>
                <a:ext uri="{FF2B5EF4-FFF2-40B4-BE49-F238E27FC236}">
                  <a16:creationId xmlns:a16="http://schemas.microsoft.com/office/drawing/2014/main" id="{F66F957D-AE64-4187-90D7-B24F1CC27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7398" y="1974124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47B21966-8786-CB1E-7A45-E8E528FAB8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6103" y="3257325"/>
            <a:ext cx="5744065" cy="2888627"/>
          </a:xfrm>
          <a:noFill/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lvl="0" algn="l">
              <a:spcBef>
                <a:spcPts val="0"/>
              </a:spcBef>
              <a:spcAft>
                <a:spcPts val="600"/>
              </a:spcAft>
            </a:pPr>
            <a:r>
              <a:rPr lang="en-US" sz="2000" dirty="0">
                <a:sym typeface="Times New Roman"/>
              </a:rPr>
              <a:t>Sai </a:t>
            </a:r>
            <a:r>
              <a:rPr lang="en-US" sz="2000" dirty="0" err="1">
                <a:sym typeface="Times New Roman"/>
              </a:rPr>
              <a:t>divya</a:t>
            </a:r>
            <a:r>
              <a:rPr lang="en-US" sz="2000" dirty="0">
                <a:sym typeface="Times New Roman"/>
              </a:rPr>
              <a:t> </a:t>
            </a:r>
            <a:r>
              <a:rPr lang="en-US" sz="2000" dirty="0" err="1">
                <a:sym typeface="Times New Roman"/>
              </a:rPr>
              <a:t>sree</a:t>
            </a:r>
            <a:r>
              <a:rPr lang="en-US" sz="2000" dirty="0">
                <a:sym typeface="Times New Roman"/>
              </a:rPr>
              <a:t>(Project Manager)</a:t>
            </a:r>
            <a:br>
              <a:rPr lang="en-US" sz="2000" dirty="0">
                <a:sym typeface="Times New Roman"/>
              </a:rPr>
            </a:br>
            <a:r>
              <a:rPr lang="en-US" sz="2000" dirty="0">
                <a:sym typeface="Times New Roman"/>
              </a:rPr>
              <a:t>Sai </a:t>
            </a:r>
            <a:r>
              <a:rPr lang="en-US" sz="2000" dirty="0" err="1">
                <a:sym typeface="Times New Roman"/>
              </a:rPr>
              <a:t>vyshnav</a:t>
            </a:r>
            <a:r>
              <a:rPr lang="en-US" sz="2000" dirty="0">
                <a:sym typeface="Times New Roman"/>
              </a:rPr>
              <a:t>(Lead Developer)</a:t>
            </a:r>
            <a:br>
              <a:rPr lang="en-US" sz="2000" dirty="0">
                <a:sym typeface="Times New Roman"/>
              </a:rPr>
            </a:br>
            <a:r>
              <a:rPr lang="en-US" sz="2000" dirty="0" err="1">
                <a:sym typeface="Times New Roman"/>
              </a:rPr>
              <a:t>Priyanshu</a:t>
            </a:r>
            <a:r>
              <a:rPr lang="en-US" sz="2000" dirty="0">
                <a:sym typeface="Times New Roman"/>
              </a:rPr>
              <a:t>(Jenkins Admin)</a:t>
            </a:r>
            <a:br>
              <a:rPr lang="en-US" sz="2000" dirty="0">
                <a:sym typeface="Times New Roman"/>
              </a:rPr>
            </a:br>
            <a:r>
              <a:rPr lang="en-US" sz="2000" dirty="0" err="1">
                <a:sym typeface="Times New Roman"/>
              </a:rPr>
              <a:t>Susmitha</a:t>
            </a:r>
            <a:r>
              <a:rPr lang="en-US" sz="2000" dirty="0">
                <a:sym typeface="Times New Roman"/>
              </a:rPr>
              <a:t> (Lead BA)</a:t>
            </a:r>
            <a:br>
              <a:rPr lang="en-US" sz="2000" dirty="0">
                <a:sym typeface="Times New Roman"/>
              </a:rPr>
            </a:br>
            <a:r>
              <a:rPr lang="en-US" sz="2000" dirty="0">
                <a:sym typeface="Times New Roman"/>
              </a:rPr>
              <a:t>Lokesh (Product Owner)</a:t>
            </a:r>
          </a:p>
          <a:p>
            <a:pPr lvl="0" algn="l">
              <a:spcBef>
                <a:spcPts val="0"/>
              </a:spcBef>
              <a:spcAft>
                <a:spcPts val="600"/>
              </a:spcAft>
            </a:pPr>
            <a:r>
              <a:rPr lang="en-US" sz="2000" dirty="0" err="1">
                <a:sym typeface="Times New Roman"/>
              </a:rPr>
              <a:t>Yeshwanth</a:t>
            </a:r>
            <a:r>
              <a:rPr lang="en-US" sz="2000" dirty="0">
                <a:sym typeface="Times New Roman"/>
              </a:rPr>
              <a:t> (Jira Admin)</a:t>
            </a:r>
            <a:br>
              <a:rPr lang="en-US" sz="2000" dirty="0">
                <a:sym typeface="Times New Roman"/>
              </a:rPr>
            </a:br>
            <a:r>
              <a:rPr lang="en-US" sz="2000" dirty="0">
                <a:sym typeface="Times New Roman"/>
              </a:rPr>
              <a:t>Avinash(Lead QA)</a:t>
            </a:r>
          </a:p>
          <a:p>
            <a:pPr lvl="0" algn="l">
              <a:spcBef>
                <a:spcPts val="0"/>
              </a:spcBef>
              <a:spcAft>
                <a:spcPts val="600"/>
              </a:spcAft>
            </a:pPr>
            <a:r>
              <a:rPr lang="en-US" sz="2000" dirty="0" err="1">
                <a:sym typeface="Times New Roman"/>
              </a:rPr>
              <a:t>Rithika</a:t>
            </a:r>
            <a:r>
              <a:rPr lang="en-US" sz="2000" dirty="0">
                <a:sym typeface="Times New Roman"/>
              </a:rPr>
              <a:t> (Software tester )</a:t>
            </a:r>
          </a:p>
          <a:p>
            <a:pPr lvl="0" algn="l">
              <a:spcBef>
                <a:spcPts val="0"/>
              </a:spcBef>
              <a:spcAft>
                <a:spcPts val="600"/>
              </a:spcAft>
            </a:pPr>
            <a:r>
              <a:rPr lang="en-US" sz="2000" dirty="0">
                <a:sym typeface="Times New Roman"/>
              </a:rPr>
              <a:t>Deepak (Developer)</a:t>
            </a:r>
          </a:p>
          <a:p>
            <a:pPr lvl="0" algn="l">
              <a:spcBef>
                <a:spcPts val="0"/>
              </a:spcBef>
              <a:spcAft>
                <a:spcPts val="600"/>
              </a:spcAft>
            </a:pPr>
            <a:r>
              <a:rPr lang="en-US" sz="2000" dirty="0">
                <a:sym typeface="Times New Roman"/>
              </a:rPr>
              <a:t>Nikunj(DBA)</a:t>
            </a:r>
          </a:p>
          <a:p>
            <a:pPr lvl="0" algn="l">
              <a:spcBef>
                <a:spcPts val="0"/>
              </a:spcBef>
              <a:spcAft>
                <a:spcPts val="600"/>
              </a:spcAft>
            </a:pPr>
            <a:endParaRPr lang="en-US" sz="2000" dirty="0">
              <a:sym typeface="Times New Roman"/>
            </a:endParaRPr>
          </a:p>
          <a:p>
            <a:pPr marL="0" lvl="0" indent="-22860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ym typeface="Times New Roman"/>
            </a:endParaRPr>
          </a:p>
        </p:txBody>
      </p:sp>
      <p:pic>
        <p:nvPicPr>
          <p:cNvPr id="7" name="Picture 6" descr="A cellphone with a store on the screen&#10;&#10;Description automatically generated">
            <a:extLst>
              <a:ext uri="{FF2B5EF4-FFF2-40B4-BE49-F238E27FC236}">
                <a16:creationId xmlns:a16="http://schemas.microsoft.com/office/drawing/2014/main" id="{36B7B28B-8CEA-E2A3-EAF2-8A42F0164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7495" y="620676"/>
            <a:ext cx="4009703" cy="2676476"/>
          </a:xfrm>
          <a:prstGeom prst="rect">
            <a:avLst/>
          </a:prstGeom>
        </p:spPr>
      </p:pic>
      <p:pic>
        <p:nvPicPr>
          <p:cNvPr id="20" name="Graphic 19" descr="Bee with hive">
            <a:extLst>
              <a:ext uri="{FF2B5EF4-FFF2-40B4-BE49-F238E27FC236}">
                <a16:creationId xmlns:a16="http://schemas.microsoft.com/office/drawing/2014/main" id="{A55152FB-F559-C3F1-4499-22008FB433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82574" y="3492484"/>
            <a:ext cx="2727341" cy="2727341"/>
          </a:xfrm>
          <a:prstGeom prst="rect">
            <a:avLst/>
          </a:prstGeom>
        </p:spPr>
      </p:pic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0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45748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5000">
              <a:schemeClr val="accent4">
                <a:lumMod val="5000"/>
                <a:lumOff val="95000"/>
              </a:schemeClr>
            </a:gs>
            <a:gs pos="100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9D78A420-0582-D580-C26F-AD1E292095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532" y="643467"/>
            <a:ext cx="11210925" cy="74483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 fontScale="77500" lnSpcReduction="20000"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eaLnBrk="1" fontAlgn="base" hangingPunct="1">
              <a:lnSpc>
                <a:spcPct val="90000"/>
              </a:lnSpc>
              <a:spcAft>
                <a:spcPts val="600"/>
              </a:spcAft>
              <a:buClrTx/>
              <a:buSzTx/>
              <a:tabLst/>
            </a:pPr>
            <a:r>
              <a:rPr lang="en-US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Jenkins Report  (S3)</a:t>
            </a:r>
            <a:endParaRPr kumimoji="0" lang="en-US" altLang="en-US" sz="3200" b="1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0" marR="0" lvl="0" indent="0" algn="ctr" eaLnBrk="1" fontAlgn="base" hangingPunct="1">
              <a:lnSpc>
                <a:spcPct val="90000"/>
              </a:lnSpc>
              <a:spcAft>
                <a:spcPts val="600"/>
              </a:spcAft>
              <a:buClrTx/>
              <a:buSzTx/>
              <a:tabLst/>
            </a:pPr>
            <a:r>
              <a:rPr lang="en-US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</a:t>
            </a:r>
            <a:r>
              <a:rPr lang="en-US" altLang="en-US" sz="3200" b="1" dirty="0" err="1">
                <a:solidFill>
                  <a:schemeClr val="bg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Priyanshu</a:t>
            </a:r>
            <a:r>
              <a:rPr lang="en-US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)</a:t>
            </a:r>
            <a:endParaRPr kumimoji="0" lang="en-US" altLang="en-US" sz="3200" b="0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C72C641-9422-8190-089D-A45477628E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918362"/>
              </p:ext>
            </p:extLst>
          </p:nvPr>
        </p:nvGraphicFramePr>
        <p:xfrm>
          <a:off x="643467" y="1837690"/>
          <a:ext cx="10905067" cy="406927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74942">
                  <a:extLst>
                    <a:ext uri="{9D8B030D-6E8A-4147-A177-3AD203B41FA5}">
                      <a16:colId xmlns:a16="http://schemas.microsoft.com/office/drawing/2014/main" val="381678147"/>
                    </a:ext>
                  </a:extLst>
                </a:gridCol>
                <a:gridCol w="5430125">
                  <a:extLst>
                    <a:ext uri="{9D8B030D-6E8A-4147-A177-3AD203B41FA5}">
                      <a16:colId xmlns:a16="http://schemas.microsoft.com/office/drawing/2014/main" val="3486595347"/>
                    </a:ext>
                  </a:extLst>
                </a:gridCol>
              </a:tblGrid>
              <a:tr h="21279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Planned Tasks</a:t>
                      </a:r>
                      <a:endParaRPr lang="en-US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1" marR="4752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Completed tasks</a:t>
                      </a:r>
                      <a:endParaRPr lang="en-US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1" marR="47521" marT="0" marB="0"/>
                </a:tc>
                <a:extLst>
                  <a:ext uri="{0D108BD9-81ED-4DB2-BD59-A6C34878D82A}">
                    <a16:rowId xmlns:a16="http://schemas.microsoft.com/office/drawing/2014/main" val="1962188925"/>
                  </a:ext>
                </a:extLst>
              </a:tr>
              <a:tr h="3856482">
                <a:tc>
                  <a:txBody>
                    <a:bodyPr/>
                    <a:lstStyle/>
                    <a:p>
                      <a:pPr marL="457200" marR="0">
                        <a:lnSpc>
                          <a:spcPct val="107000"/>
                        </a:lnSpc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en-US" sz="900" kern="10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buFont typeface="Symbol" pitchFamily="2" charset="2"/>
                        <a:buChar char=""/>
                      </a:pPr>
                      <a:r>
                        <a:rPr lang="en-US" sz="1100" kern="100">
                          <a:effectLst/>
                        </a:rPr>
                        <a:t>Work with the team to prioritize user stories and tasks, balancing impact and effort for maximum value delivery. Create Task Breakdown: Decomposed high-priority backlog items into smaller, actionable tasks to streamline execution.</a:t>
                      </a:r>
                      <a:endParaRPr lang="en-US" sz="900" kern="10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buFont typeface="Symbol" pitchFamily="2" charset="2"/>
                        <a:buChar char=""/>
                      </a:pPr>
                      <a:r>
                        <a:rPr lang="en-US" sz="1100" kern="100">
                          <a:effectLst/>
                        </a:rPr>
                        <a:t>Install Blue Ocean plugin which is a new user experience for Jenkins based on a personalize, modern design that allows users to graphically create, visualize and diagnose Continuous Delivery (CD) Pipelines.</a:t>
                      </a:r>
                      <a:endParaRPr lang="en-US" sz="900" kern="10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buFont typeface="Symbol" pitchFamily="2" charset="2"/>
                        <a:buChar char=""/>
                      </a:pPr>
                      <a:r>
                        <a:rPr lang="en-US" sz="1100" kern="100">
                          <a:effectLst/>
                        </a:rPr>
                        <a:t>Risk Assessment: Identify potential risks and defined mitigation strategies to address them proactively.</a:t>
                      </a:r>
                      <a:endParaRPr lang="en-US" sz="900" kern="10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buFont typeface="Symbol" pitchFamily="2" charset="2"/>
                        <a:buChar char=""/>
                      </a:pPr>
                      <a:r>
                        <a:rPr lang="en-US" sz="1100" kern="100">
                          <a:effectLst/>
                        </a:rPr>
                        <a:t>Implement Grafana Dashboard for visualizing metrics.</a:t>
                      </a:r>
                      <a:endParaRPr lang="en-US" sz="900" kern="10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Symbol" pitchFamily="2" charset="2"/>
                        <a:buChar char=""/>
                      </a:pPr>
                      <a:r>
                        <a:rPr lang="en-US" sz="1100" kern="100">
                          <a:effectLst/>
                        </a:rPr>
                        <a:t>Organize sessions to onboard the team on new tools, technologies, and process updates planned for Sprint 3.</a:t>
                      </a:r>
                      <a:endParaRPr lang="en-US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1" marR="4752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en-US" sz="900" kern="10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• Prioritized User Stories: Collaborated with the team to rank user stories and tasks, balancing impact and effort to maximize value delivery.</a:t>
                      </a:r>
                      <a:endParaRPr lang="en-US" sz="900" kern="10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en-US" sz="900" kern="10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• Installed Blue Ocean plugin as a suite of plugins on an existing Jenkins controller.</a:t>
                      </a:r>
                      <a:endParaRPr lang="en-US" sz="900" kern="10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en-US" sz="900" kern="10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• Risk Assessment and Mitigation: Identified potential risks such as dependency delays and integration challenges, defining and implementing mitigation strategies to address them proactively.</a:t>
                      </a:r>
                      <a:endParaRPr lang="en-US" sz="900" kern="10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en-US" sz="900" kern="10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• Installed Grafana Dashboard in my project. </a:t>
                      </a:r>
                      <a:endParaRPr lang="en-US" sz="900" kern="10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en-US" sz="900" kern="10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• Team Onboarding: Organized and facilitated sessions to onboard the team on new tools, technologies, and process updates planned for Sprint 3.</a:t>
                      </a:r>
                      <a:endParaRPr lang="en-US" sz="900" kern="10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en-US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1" marR="47521" marT="0" marB="0"/>
                </a:tc>
                <a:extLst>
                  <a:ext uri="{0D108BD9-81ED-4DB2-BD59-A6C34878D82A}">
                    <a16:rowId xmlns:a16="http://schemas.microsoft.com/office/drawing/2014/main" val="10275108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0405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019319-7339-39AC-6E27-FCA155CBB7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65"/>
          <a:stretch/>
        </p:blipFill>
        <p:spPr>
          <a:xfrm>
            <a:off x="20" y="812800"/>
            <a:ext cx="12191980" cy="60452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4E271E9-9300-F27B-1CA9-543B58EE1817}"/>
              </a:ext>
            </a:extLst>
          </p:cNvPr>
          <p:cNvSpPr txBox="1"/>
          <p:nvPr/>
        </p:nvSpPr>
        <p:spPr>
          <a:xfrm>
            <a:off x="5195454" y="83235"/>
            <a:ext cx="1801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App Demo</a:t>
            </a:r>
          </a:p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 (Vyshnav)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61112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650E50-4F88-0ECA-3CCB-005ED7AFAD9B}"/>
              </a:ext>
            </a:extLst>
          </p:cNvPr>
          <p:cNvSpPr txBox="1"/>
          <p:nvPr/>
        </p:nvSpPr>
        <p:spPr>
          <a:xfrm>
            <a:off x="3532909" y="2715491"/>
            <a:ext cx="43780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Thank you</a:t>
            </a:r>
          </a:p>
        </p:txBody>
      </p:sp>
    </p:spTree>
    <p:extLst>
      <p:ext uri="{BB962C8B-B14F-4D97-AF65-F5344CB8AC3E}">
        <p14:creationId xmlns:p14="http://schemas.microsoft.com/office/powerpoint/2010/main" val="1822380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">
              <a:schemeClr val="accent1">
                <a:lumMod val="5000"/>
                <a:lumOff val="95000"/>
              </a:schemeClr>
            </a:gs>
            <a:gs pos="78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3DA3867-B855-1D27-81E4-5A4C91F37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3077"/>
            <a:ext cx="10515600" cy="677291"/>
          </a:xfrm>
        </p:spPr>
        <p:txBody>
          <a:bodyPr>
            <a:normAutofit/>
          </a:bodyPr>
          <a:lstStyle/>
          <a:p>
            <a:pPr algn="ctr"/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 BUSINESS RELATIONSHIP MANAGEMENT</a:t>
            </a:r>
            <a:b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(Sai </a:t>
            </a:r>
            <a:r>
              <a:rPr lang="en-IN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divya</a:t>
            </a:r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sree</a:t>
            </a:r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 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43A90BC-F718-76DE-3701-2F14255E2DAF}"/>
              </a:ext>
            </a:extLst>
          </p:cNvPr>
          <p:cNvSpPr/>
          <p:nvPr/>
        </p:nvSpPr>
        <p:spPr>
          <a:xfrm>
            <a:off x="1573138" y="1354788"/>
            <a:ext cx="2442602" cy="4969812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 dirty="0"/>
          </a:p>
        </p:txBody>
      </p:sp>
      <p:sp>
        <p:nvSpPr>
          <p:cNvPr id="6" name="Text Box 2">
            <a:extLst>
              <a:ext uri="{FF2B5EF4-FFF2-40B4-BE49-F238E27FC236}">
                <a16:creationId xmlns:a16="http://schemas.microsoft.com/office/drawing/2014/main" id="{216D94AB-A106-F11C-CFF4-CF2221F487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93" y="827897"/>
            <a:ext cx="981075" cy="25241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SUPPLIERS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: Rounded Corners 3">
            <a:extLst>
              <a:ext uri="{FF2B5EF4-FFF2-40B4-BE49-F238E27FC236}">
                <a16:creationId xmlns:a16="http://schemas.microsoft.com/office/drawing/2014/main" id="{27F04F15-4B87-86D4-D09C-66418E33BF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2674" y="1514229"/>
            <a:ext cx="1285875" cy="547687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EEAFF"/>
              </a:gs>
              <a:gs pos="35001">
                <a:srgbClr val="BBEFFF"/>
              </a:gs>
              <a:gs pos="100000">
                <a:srgbClr val="E4F9FF"/>
              </a:gs>
            </a:gsLst>
            <a:lin ang="16200000" scaled="1"/>
          </a:gradFill>
          <a:ln w="9525">
            <a:solidFill>
              <a:srgbClr val="40A7C2"/>
            </a:solidFill>
            <a:round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Internal Stakeholders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: Rounded Corners 4">
            <a:extLst>
              <a:ext uri="{FF2B5EF4-FFF2-40B4-BE49-F238E27FC236}">
                <a16:creationId xmlns:a16="http://schemas.microsoft.com/office/drawing/2014/main" id="{70C9C315-927E-439F-1617-921A5499A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01249" y="2210025"/>
            <a:ext cx="1257300" cy="557212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EEAFF"/>
              </a:gs>
              <a:gs pos="35001">
                <a:srgbClr val="BBEFFF"/>
              </a:gs>
              <a:gs pos="100000">
                <a:srgbClr val="E4F9FF"/>
              </a:gs>
            </a:gsLst>
            <a:lin ang="16200000" scaled="1"/>
          </a:gradFill>
          <a:ln w="9525">
            <a:solidFill>
              <a:srgbClr val="40A7C2"/>
            </a:solidFill>
            <a:round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Advertising Partners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: Rounded Corners 5">
            <a:extLst>
              <a:ext uri="{FF2B5EF4-FFF2-40B4-BE49-F238E27FC236}">
                <a16:creationId xmlns:a16="http://schemas.microsoft.com/office/drawing/2014/main" id="{470E5F73-D6E4-DA68-43D5-5171323B10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5599" y="2900893"/>
            <a:ext cx="1214438" cy="6953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EEAFF"/>
              </a:gs>
              <a:gs pos="35001">
                <a:srgbClr val="BBEFFF"/>
              </a:gs>
              <a:gs pos="100000">
                <a:srgbClr val="E4F9FF"/>
              </a:gs>
            </a:gsLst>
            <a:lin ang="16200000" scaled="1"/>
          </a:gradFill>
          <a:ln w="9525">
            <a:solidFill>
              <a:srgbClr val="40A7C2"/>
            </a:solidFill>
            <a:round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Logistics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: Rounded Corners 6">
            <a:extLst>
              <a:ext uri="{FF2B5EF4-FFF2-40B4-BE49-F238E27FC236}">
                <a16:creationId xmlns:a16="http://schemas.microsoft.com/office/drawing/2014/main" id="{35BA94B7-975A-CC94-C914-3E274CC852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07067" y="3759155"/>
            <a:ext cx="1238250" cy="5429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EEAFF"/>
              </a:gs>
              <a:gs pos="35001">
                <a:srgbClr val="BBEFFF"/>
              </a:gs>
              <a:gs pos="100000">
                <a:srgbClr val="E4F9FF"/>
              </a:gs>
            </a:gsLst>
            <a:lin ang="16200000" scaled="1"/>
          </a:gradFill>
          <a:ln w="9525">
            <a:solidFill>
              <a:srgbClr val="40A7C2"/>
            </a:solidFill>
            <a:round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Payment Processors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FBDCE5B-E3CF-34FB-550F-FD8DF2435FEF}"/>
              </a:ext>
            </a:extLst>
          </p:cNvPr>
          <p:cNvSpPr/>
          <p:nvPr/>
        </p:nvSpPr>
        <p:spPr>
          <a:xfrm>
            <a:off x="5151100" y="1328478"/>
            <a:ext cx="2507583" cy="499612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 dirty="0"/>
          </a:p>
        </p:txBody>
      </p:sp>
      <p:sp>
        <p:nvSpPr>
          <p:cNvPr id="12" name="Text Box 8">
            <a:extLst>
              <a:ext uri="{FF2B5EF4-FFF2-40B4-BE49-F238E27FC236}">
                <a16:creationId xmlns:a16="http://schemas.microsoft.com/office/drawing/2014/main" id="{99C007EF-1D1D-5155-FE10-BB39460557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8802" y="885074"/>
            <a:ext cx="1216406" cy="4183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INTERNAL OPERATIONS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: Rounded Corners 9">
            <a:extLst>
              <a:ext uri="{FF2B5EF4-FFF2-40B4-BE49-F238E27FC236}">
                <a16:creationId xmlns:a16="http://schemas.microsoft.com/office/drawing/2014/main" id="{8F184B72-EB9E-A3B9-010A-F38AEB507C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2753" y="1497951"/>
            <a:ext cx="1414462" cy="56197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EEAFF"/>
              </a:gs>
              <a:gs pos="35001">
                <a:srgbClr val="BBEFFF"/>
              </a:gs>
              <a:gs pos="100000">
                <a:srgbClr val="E4F9FF"/>
              </a:gs>
            </a:gsLst>
            <a:lin ang="16200000" scaled="1"/>
          </a:gradFill>
          <a:ln w="9525">
            <a:solidFill>
              <a:srgbClr val="40A7C2"/>
            </a:solidFill>
            <a:round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Product Management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Stylehive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: Rounded Corners 10">
            <a:extLst>
              <a:ext uri="{FF2B5EF4-FFF2-40B4-BE49-F238E27FC236}">
                <a16:creationId xmlns:a16="http://schemas.microsoft.com/office/drawing/2014/main" id="{33F83ED7-6FE7-5560-42F0-08B6F20452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3732" y="3733806"/>
            <a:ext cx="1414463" cy="452437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EEAFF"/>
              </a:gs>
              <a:gs pos="35001">
                <a:srgbClr val="BBEFFF"/>
              </a:gs>
              <a:gs pos="100000">
                <a:srgbClr val="E4F9FF"/>
              </a:gs>
            </a:gsLst>
            <a:lin ang="16200000" scaled="1"/>
          </a:gradFill>
          <a:ln w="9525">
            <a:solidFill>
              <a:srgbClr val="40A7C2"/>
            </a:solidFill>
            <a:round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Finance Management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Stylehive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angle: Rounded Corners 11">
            <a:extLst>
              <a:ext uri="{FF2B5EF4-FFF2-40B4-BE49-F238E27FC236}">
                <a16:creationId xmlns:a16="http://schemas.microsoft.com/office/drawing/2014/main" id="{9C4C8FBA-F3EF-5569-68EA-BC31DE9682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5140" y="2240981"/>
            <a:ext cx="1362075" cy="4953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EEAFF"/>
              </a:gs>
              <a:gs pos="35001">
                <a:srgbClr val="BBEFFF"/>
              </a:gs>
              <a:gs pos="100000">
                <a:srgbClr val="E4F9FF"/>
              </a:gs>
            </a:gsLst>
            <a:lin ang="16200000" scaled="1"/>
          </a:gradFill>
          <a:ln w="9525">
            <a:solidFill>
              <a:srgbClr val="40A7C2"/>
            </a:solidFill>
            <a:round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Customer Support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StyleHive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: Rounded Corners 12">
            <a:extLst>
              <a:ext uri="{FF2B5EF4-FFF2-40B4-BE49-F238E27FC236}">
                <a16:creationId xmlns:a16="http://schemas.microsoft.com/office/drawing/2014/main" id="{A0EA0138-FC56-66A7-0B20-40EBBDF3E3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76657" y="2917336"/>
            <a:ext cx="1281113" cy="633413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EEAFF"/>
              </a:gs>
              <a:gs pos="35001">
                <a:srgbClr val="BBEFFF"/>
              </a:gs>
              <a:gs pos="100000">
                <a:srgbClr val="E4F9FF"/>
              </a:gs>
            </a:gsLst>
            <a:lin ang="16200000" scaled="1"/>
          </a:gradFill>
          <a:ln w="9525">
            <a:solidFill>
              <a:srgbClr val="40A7C2"/>
            </a:solidFill>
            <a:round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Advertising Management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Stylehive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Gautami" panose="020B0502040204020203" pitchFamily="34" charset="0"/>
              </a:rPr>
              <a:t>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587B5C9-DA65-72C8-F0BF-3072DA353ACC}"/>
              </a:ext>
            </a:extLst>
          </p:cNvPr>
          <p:cNvSpPr/>
          <p:nvPr/>
        </p:nvSpPr>
        <p:spPr>
          <a:xfrm>
            <a:off x="9011314" y="1328478"/>
            <a:ext cx="2206562" cy="4739323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2281010-F4F4-2D11-99A7-01B3914D0902}"/>
              </a:ext>
            </a:extLst>
          </p:cNvPr>
          <p:cNvCxnSpPr>
            <a:cxnSpLocks/>
          </p:cNvCxnSpPr>
          <p:nvPr/>
        </p:nvCxnSpPr>
        <p:spPr>
          <a:xfrm flipV="1">
            <a:off x="3353255" y="2448486"/>
            <a:ext cx="2351885" cy="9357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E88B69F-0CE1-5B5A-9C41-B45D4FDB1507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3377835" y="2448486"/>
            <a:ext cx="2398822" cy="7855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 Box 15">
            <a:extLst>
              <a:ext uri="{FF2B5EF4-FFF2-40B4-BE49-F238E27FC236}">
                <a16:creationId xmlns:a16="http://schemas.microsoft.com/office/drawing/2014/main" id="{02CA6193-60FF-61C2-052E-E0F390D9FC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48189" y="951460"/>
            <a:ext cx="1090677" cy="3333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CUSTOMERS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90D6EF6-E999-475F-FF96-5B748A4F7899}"/>
              </a:ext>
            </a:extLst>
          </p:cNvPr>
          <p:cNvCxnSpPr>
            <a:cxnSpLocks/>
          </p:cNvCxnSpPr>
          <p:nvPr/>
        </p:nvCxnSpPr>
        <p:spPr>
          <a:xfrm>
            <a:off x="3350180" y="1770684"/>
            <a:ext cx="2287457" cy="314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A7A971F-FB28-5B44-832B-34107ED6280E}"/>
              </a:ext>
            </a:extLst>
          </p:cNvPr>
          <p:cNvCxnSpPr>
            <a:cxnSpLocks/>
          </p:cNvCxnSpPr>
          <p:nvPr/>
        </p:nvCxnSpPr>
        <p:spPr>
          <a:xfrm>
            <a:off x="3344663" y="1751939"/>
            <a:ext cx="2431994" cy="20746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: Rounded Corners 6">
            <a:extLst>
              <a:ext uri="{FF2B5EF4-FFF2-40B4-BE49-F238E27FC236}">
                <a16:creationId xmlns:a16="http://schemas.microsoft.com/office/drawing/2014/main" id="{340276F7-4087-3F7D-E2E3-B400269CBC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07067" y="4431107"/>
            <a:ext cx="1238250" cy="5429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EEAFF"/>
              </a:gs>
              <a:gs pos="35001">
                <a:srgbClr val="BBEFFF"/>
              </a:gs>
              <a:gs pos="100000">
                <a:srgbClr val="E4F9FF"/>
              </a:gs>
            </a:gsLst>
            <a:lin ang="16200000" scaled="1"/>
          </a:gradFill>
          <a:ln w="9525">
            <a:solidFill>
              <a:srgbClr val="40A7C2"/>
            </a:solidFill>
            <a:round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E-commerce management and product vendors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ctangle: Rounded Corners 6">
            <a:extLst>
              <a:ext uri="{FF2B5EF4-FFF2-40B4-BE49-F238E27FC236}">
                <a16:creationId xmlns:a16="http://schemas.microsoft.com/office/drawing/2014/main" id="{2778CE1E-F1D9-C613-ACD1-868E37A5E8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19520" y="4302080"/>
            <a:ext cx="1238250" cy="5429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EEAFF"/>
              </a:gs>
              <a:gs pos="35001">
                <a:srgbClr val="BBEFFF"/>
              </a:gs>
              <a:gs pos="100000">
                <a:srgbClr val="E4F9FF"/>
              </a:gs>
            </a:gsLst>
            <a:lin ang="16200000" scaled="1"/>
          </a:gradFill>
          <a:ln w="9525">
            <a:solidFill>
              <a:srgbClr val="40A7C2"/>
            </a:solidFill>
            <a:round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E-commerce Management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StyleHive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ctangle: Rounded Corners 6">
            <a:extLst>
              <a:ext uri="{FF2B5EF4-FFF2-40B4-BE49-F238E27FC236}">
                <a16:creationId xmlns:a16="http://schemas.microsoft.com/office/drawing/2014/main" id="{FCA6126A-D59D-36DC-118F-605B13A51F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93" y="5089662"/>
            <a:ext cx="1248156" cy="462023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EEAFF"/>
              </a:gs>
              <a:gs pos="35001">
                <a:srgbClr val="BBEFFF"/>
              </a:gs>
              <a:gs pos="100000">
                <a:srgbClr val="E4F9FF"/>
              </a:gs>
            </a:gsLst>
            <a:lin ang="16200000" scaled="1"/>
          </a:gradFill>
          <a:ln w="9525">
            <a:solidFill>
              <a:srgbClr val="40A7C2"/>
            </a:solidFill>
            <a:round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Data Providers and analytics tools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: Rounded Corners 6">
            <a:extLst>
              <a:ext uri="{FF2B5EF4-FFF2-40B4-BE49-F238E27FC236}">
                <a16:creationId xmlns:a16="http://schemas.microsoft.com/office/drawing/2014/main" id="{D78125BD-171C-A4CC-B435-401035AE22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2673" y="5652648"/>
            <a:ext cx="1305161" cy="660923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EEAFF"/>
              </a:gs>
              <a:gs pos="35001">
                <a:srgbClr val="BBEFFF"/>
              </a:gs>
              <a:gs pos="100000">
                <a:srgbClr val="E4F9FF"/>
              </a:gs>
            </a:gsLst>
            <a:lin ang="16200000" scaled="1"/>
          </a:gradFill>
          <a:ln w="9525">
            <a:solidFill>
              <a:srgbClr val="40A7C2"/>
            </a:solidFill>
            <a:round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Supply Chain Partners and Transportation providers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ctangle: Rounded Corners 6">
            <a:extLst>
              <a:ext uri="{FF2B5EF4-FFF2-40B4-BE49-F238E27FC236}">
                <a16:creationId xmlns:a16="http://schemas.microsoft.com/office/drawing/2014/main" id="{587DFE4A-7FDF-D192-95A3-D177FF0B65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1838" y="5004613"/>
            <a:ext cx="1238250" cy="5429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EEAFF"/>
              </a:gs>
              <a:gs pos="35001">
                <a:srgbClr val="BBEFFF"/>
              </a:gs>
              <a:gs pos="100000">
                <a:srgbClr val="E4F9FF"/>
              </a:gs>
            </a:gsLst>
            <a:lin ang="16200000" scaled="1"/>
          </a:gradFill>
          <a:ln w="9525">
            <a:solidFill>
              <a:srgbClr val="40A7C2"/>
            </a:solidFill>
            <a:round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Data Analyst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Stylehive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tangle: Rounded Corners 6">
            <a:extLst>
              <a:ext uri="{FF2B5EF4-FFF2-40B4-BE49-F238E27FC236}">
                <a16:creationId xmlns:a16="http://schemas.microsoft.com/office/drawing/2014/main" id="{DCD4EC74-3A24-E077-49D6-1CD6173FA8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1838" y="5652648"/>
            <a:ext cx="1238250" cy="5429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EEAFF"/>
              </a:gs>
              <a:gs pos="35001">
                <a:srgbClr val="BBEFFF"/>
              </a:gs>
              <a:gs pos="100000">
                <a:srgbClr val="E4F9FF"/>
              </a:gs>
            </a:gsLst>
            <a:lin ang="16200000" scaled="1"/>
          </a:gradFill>
          <a:ln w="9525">
            <a:solidFill>
              <a:srgbClr val="40A7C2"/>
            </a:solidFill>
            <a:round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Supply Chain Management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Stylehive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812FD13-19E3-D08F-184F-FDB84F2EEB27}"/>
              </a:ext>
            </a:extLst>
          </p:cNvPr>
          <p:cNvCxnSpPr>
            <a:cxnSpLocks/>
          </p:cNvCxnSpPr>
          <p:nvPr/>
        </p:nvCxnSpPr>
        <p:spPr>
          <a:xfrm flipV="1">
            <a:off x="3358549" y="3948723"/>
            <a:ext cx="2385183" cy="213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Rectangle: Rounded Corners 6">
            <a:extLst>
              <a:ext uri="{FF2B5EF4-FFF2-40B4-BE49-F238E27FC236}">
                <a16:creationId xmlns:a16="http://schemas.microsoft.com/office/drawing/2014/main" id="{764CE888-6915-489D-D349-D449622992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74402" y="2338576"/>
            <a:ext cx="1238250" cy="5429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EEAFF"/>
              </a:gs>
              <a:gs pos="35001">
                <a:srgbClr val="BBEFFF"/>
              </a:gs>
              <a:gs pos="100000">
                <a:srgbClr val="E4F9FF"/>
              </a:gs>
            </a:gsLst>
            <a:lin ang="16200000" scaled="1"/>
          </a:gradFill>
          <a:ln w="9525">
            <a:solidFill>
              <a:srgbClr val="40A7C2"/>
            </a:solidFill>
            <a:round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Basic Users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Stylehive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Rectangle: Rounded Corners 6">
            <a:extLst>
              <a:ext uri="{FF2B5EF4-FFF2-40B4-BE49-F238E27FC236}">
                <a16:creationId xmlns:a16="http://schemas.microsoft.com/office/drawing/2014/main" id="{4E6E2989-F0B7-567F-C3CA-3594EF1DA1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74402" y="3548487"/>
            <a:ext cx="1238250" cy="5429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EEAFF"/>
              </a:gs>
              <a:gs pos="35001">
                <a:srgbClr val="BBEFFF"/>
              </a:gs>
              <a:gs pos="100000">
                <a:srgbClr val="E4F9FF"/>
              </a:gs>
            </a:gsLst>
            <a:lin ang="16200000" scaled="1"/>
          </a:gradFill>
          <a:ln w="9525">
            <a:solidFill>
              <a:srgbClr val="40A7C2"/>
            </a:solidFill>
            <a:round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Premium Subscribers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en-US" sz="1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Stylehive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2EC2979-59B9-3A16-049A-0C57EEDE8321}"/>
              </a:ext>
            </a:extLst>
          </p:cNvPr>
          <p:cNvCxnSpPr>
            <a:cxnSpLocks/>
          </p:cNvCxnSpPr>
          <p:nvPr/>
        </p:nvCxnSpPr>
        <p:spPr>
          <a:xfrm>
            <a:off x="3349943" y="3390735"/>
            <a:ext cx="2393789" cy="6883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AE149544-A742-1EA1-272E-46F04F32FF9D}"/>
              </a:ext>
            </a:extLst>
          </p:cNvPr>
          <p:cNvCxnSpPr>
            <a:endCxn id="36" idx="1"/>
          </p:cNvCxnSpPr>
          <p:nvPr/>
        </p:nvCxnSpPr>
        <p:spPr>
          <a:xfrm flipV="1">
            <a:off x="3377834" y="4573543"/>
            <a:ext cx="2441686" cy="1127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50E49585-D26D-2EA3-CD7E-39AD118C32F9}"/>
              </a:ext>
            </a:extLst>
          </p:cNvPr>
          <p:cNvCxnSpPr>
            <a:endCxn id="39" idx="1"/>
          </p:cNvCxnSpPr>
          <p:nvPr/>
        </p:nvCxnSpPr>
        <p:spPr>
          <a:xfrm flipV="1">
            <a:off x="3377834" y="5276076"/>
            <a:ext cx="2454004" cy="44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E780721E-7A9F-1982-57E9-397845BDD208}"/>
              </a:ext>
            </a:extLst>
          </p:cNvPr>
          <p:cNvCxnSpPr>
            <a:endCxn id="40" idx="1"/>
          </p:cNvCxnSpPr>
          <p:nvPr/>
        </p:nvCxnSpPr>
        <p:spPr>
          <a:xfrm flipV="1">
            <a:off x="3377834" y="5924111"/>
            <a:ext cx="2454004" cy="58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C2693AF8-9981-3325-27A8-04F7A3D6A5D1}"/>
              </a:ext>
            </a:extLst>
          </p:cNvPr>
          <p:cNvCxnSpPr>
            <a:stCxn id="38" idx="3"/>
          </p:cNvCxnSpPr>
          <p:nvPr/>
        </p:nvCxnSpPr>
        <p:spPr>
          <a:xfrm flipV="1">
            <a:off x="3377834" y="2672478"/>
            <a:ext cx="2327306" cy="3310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Right Brace 62">
            <a:extLst>
              <a:ext uri="{FF2B5EF4-FFF2-40B4-BE49-F238E27FC236}">
                <a16:creationId xmlns:a16="http://schemas.microsoft.com/office/drawing/2014/main" id="{8DB3E437-C024-F56D-90E8-15B2CBAD41A7}"/>
              </a:ext>
            </a:extLst>
          </p:cNvPr>
          <p:cNvSpPr/>
          <p:nvPr/>
        </p:nvSpPr>
        <p:spPr>
          <a:xfrm>
            <a:off x="7683327" y="1751939"/>
            <a:ext cx="1327987" cy="4172172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AD94C6B-C776-C9EF-6A1F-DDB365DA9194}"/>
              </a:ext>
            </a:extLst>
          </p:cNvPr>
          <p:cNvSpPr txBox="1"/>
          <p:nvPr/>
        </p:nvSpPr>
        <p:spPr>
          <a:xfrm rot="16200000">
            <a:off x="6381782" y="3704532"/>
            <a:ext cx="33858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>
                <a:latin typeface="Arial" panose="020B0604020202020204" pitchFamily="34" charset="0"/>
                <a:cs typeface="Arial" panose="020B0604020202020204" pitchFamily="34" charset="0"/>
              </a:rPr>
              <a:t>Internal Operations directly interact with customers</a:t>
            </a:r>
          </a:p>
        </p:txBody>
      </p:sp>
    </p:spTree>
    <p:extLst>
      <p:ext uri="{BB962C8B-B14F-4D97-AF65-F5344CB8AC3E}">
        <p14:creationId xmlns:p14="http://schemas.microsoft.com/office/powerpoint/2010/main" val="2976526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5">
                <a:lumMod val="5000"/>
                <a:lumOff val="95000"/>
              </a:schemeClr>
            </a:gs>
            <a:gs pos="100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C30DF-736D-9955-08CC-EE9ACA912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5016" y="13535"/>
            <a:ext cx="10515600" cy="843304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Context Diagram</a:t>
            </a:r>
            <a:b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(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Yeswanth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EB84C9-2265-AAA4-CBF4-A11C736213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25278"/>
            <a:ext cx="12311743" cy="8213272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 </a:t>
            </a:r>
            <a:endParaRPr lang="en-IN" sz="2800" dirty="0"/>
          </a:p>
        </p:txBody>
      </p:sp>
      <p:grpSp>
        <p:nvGrpSpPr>
          <p:cNvPr id="4" name="Google Shape;97;p13">
            <a:extLst>
              <a:ext uri="{FF2B5EF4-FFF2-40B4-BE49-F238E27FC236}">
                <a16:creationId xmlns:a16="http://schemas.microsoft.com/office/drawing/2014/main" id="{29184DBE-16BB-90E2-B670-BDF5AFE5691E}"/>
              </a:ext>
            </a:extLst>
          </p:cNvPr>
          <p:cNvGrpSpPr/>
          <p:nvPr/>
        </p:nvGrpSpPr>
        <p:grpSpPr>
          <a:xfrm>
            <a:off x="1131078" y="726453"/>
            <a:ext cx="312604" cy="556258"/>
            <a:chOff x="776275" y="736325"/>
            <a:chExt cx="416250" cy="886750"/>
          </a:xfrm>
        </p:grpSpPr>
        <p:sp>
          <p:nvSpPr>
            <p:cNvPr id="5" name="Google Shape;98;p13">
              <a:extLst>
                <a:ext uri="{FF2B5EF4-FFF2-40B4-BE49-F238E27FC236}">
                  <a16:creationId xmlns:a16="http://schemas.microsoft.com/office/drawing/2014/main" id="{5BC2A2F3-77AF-AFDB-55C2-1D72FE02C2D1}"/>
                </a:ext>
              </a:extLst>
            </p:cNvPr>
            <p:cNvSpPr/>
            <p:nvPr/>
          </p:nvSpPr>
          <p:spPr>
            <a:xfrm>
              <a:off x="821125" y="736325"/>
              <a:ext cx="325800" cy="325800"/>
            </a:xfrm>
            <a:prstGeom prst="ellipse">
              <a:avLst/>
            </a:prstGeom>
            <a:solidFill>
              <a:srgbClr val="FFFFFF"/>
            </a:solidFill>
            <a:ln w="2857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" name="Google Shape;99;p13">
              <a:extLst>
                <a:ext uri="{FF2B5EF4-FFF2-40B4-BE49-F238E27FC236}">
                  <a16:creationId xmlns:a16="http://schemas.microsoft.com/office/drawing/2014/main" id="{4C6C785A-9CBB-C45C-0E93-FC8B5FB64D4A}"/>
                </a:ext>
              </a:extLst>
            </p:cNvPr>
            <p:cNvCxnSpPr>
              <a:stCxn id="5" idx="4"/>
            </p:cNvCxnSpPr>
            <p:nvPr/>
          </p:nvCxnSpPr>
          <p:spPr>
            <a:xfrm>
              <a:off x="984025" y="1062125"/>
              <a:ext cx="0" cy="325800"/>
            </a:xfrm>
            <a:prstGeom prst="straightConnector1">
              <a:avLst/>
            </a:prstGeom>
            <a:noFill/>
            <a:ln w="2857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" name="Google Shape;100;p13">
              <a:extLst>
                <a:ext uri="{FF2B5EF4-FFF2-40B4-BE49-F238E27FC236}">
                  <a16:creationId xmlns:a16="http://schemas.microsoft.com/office/drawing/2014/main" id="{E3A35013-DA9E-1AD0-656A-E6E39E93832E}"/>
                </a:ext>
              </a:extLst>
            </p:cNvPr>
            <p:cNvCxnSpPr/>
            <p:nvPr/>
          </p:nvCxnSpPr>
          <p:spPr>
            <a:xfrm>
              <a:off x="776275" y="1137975"/>
              <a:ext cx="402600" cy="0"/>
            </a:xfrm>
            <a:prstGeom prst="straightConnector1">
              <a:avLst/>
            </a:prstGeom>
            <a:noFill/>
            <a:ln w="2857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101;p13">
              <a:extLst>
                <a:ext uri="{FF2B5EF4-FFF2-40B4-BE49-F238E27FC236}">
                  <a16:creationId xmlns:a16="http://schemas.microsoft.com/office/drawing/2014/main" id="{07478CB8-5094-5691-D0E8-122F9E71CA8B}"/>
                </a:ext>
              </a:extLst>
            </p:cNvPr>
            <p:cNvCxnSpPr/>
            <p:nvPr/>
          </p:nvCxnSpPr>
          <p:spPr>
            <a:xfrm flipH="1">
              <a:off x="778825" y="1395075"/>
              <a:ext cx="205200" cy="228000"/>
            </a:xfrm>
            <a:prstGeom prst="straightConnector1">
              <a:avLst/>
            </a:prstGeom>
            <a:noFill/>
            <a:ln w="2857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" name="Google Shape;102;p13">
              <a:extLst>
                <a:ext uri="{FF2B5EF4-FFF2-40B4-BE49-F238E27FC236}">
                  <a16:creationId xmlns:a16="http://schemas.microsoft.com/office/drawing/2014/main" id="{062166C4-F02C-CBBC-70CB-6D8E0848D715}"/>
                </a:ext>
              </a:extLst>
            </p:cNvPr>
            <p:cNvCxnSpPr/>
            <p:nvPr/>
          </p:nvCxnSpPr>
          <p:spPr>
            <a:xfrm>
              <a:off x="984025" y="1396425"/>
              <a:ext cx="208500" cy="225300"/>
            </a:xfrm>
            <a:prstGeom prst="straightConnector1">
              <a:avLst/>
            </a:prstGeom>
            <a:noFill/>
            <a:ln w="2857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08CEF8B4-DDB3-8D2E-F80F-8B982FF4824A}"/>
              </a:ext>
            </a:extLst>
          </p:cNvPr>
          <p:cNvSpPr txBox="1"/>
          <p:nvPr/>
        </p:nvSpPr>
        <p:spPr>
          <a:xfrm>
            <a:off x="755825" y="1313103"/>
            <a:ext cx="13757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Users(Basic/Premium Users)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8B63C01-A34C-33A6-A171-45FE88C74EB0}"/>
              </a:ext>
            </a:extLst>
          </p:cNvPr>
          <p:cNvSpPr/>
          <p:nvPr/>
        </p:nvSpPr>
        <p:spPr>
          <a:xfrm>
            <a:off x="4854700" y="3239149"/>
            <a:ext cx="2024743" cy="112667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Style Hive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6B00738-8B0C-FD63-8F92-2BE15C32465E}"/>
              </a:ext>
            </a:extLst>
          </p:cNvPr>
          <p:cNvSpPr txBox="1"/>
          <p:nvPr/>
        </p:nvSpPr>
        <p:spPr>
          <a:xfrm>
            <a:off x="5370995" y="1560921"/>
            <a:ext cx="1673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Accountant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A0D44567-7986-C8F7-2E24-F8F9693D900C}"/>
              </a:ext>
            </a:extLst>
          </p:cNvPr>
          <p:cNvSpPr/>
          <p:nvPr/>
        </p:nvSpPr>
        <p:spPr>
          <a:xfrm>
            <a:off x="9544753" y="1029835"/>
            <a:ext cx="2024743" cy="92333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 Management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4FA6CE76-8020-D436-FD3B-1A9AE77A3EE1}"/>
              </a:ext>
            </a:extLst>
          </p:cNvPr>
          <p:cNvSpPr/>
          <p:nvPr/>
        </p:nvSpPr>
        <p:spPr>
          <a:xfrm>
            <a:off x="202741" y="5563785"/>
            <a:ext cx="2024743" cy="92333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Customer Support</a:t>
            </a:r>
            <a:endParaRPr lang="en-IN" dirty="0"/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EC42C2D7-5467-EDC0-D4BA-14F9523AD067}"/>
              </a:ext>
            </a:extLst>
          </p:cNvPr>
          <p:cNvSpPr/>
          <p:nvPr/>
        </p:nvSpPr>
        <p:spPr>
          <a:xfrm>
            <a:off x="4854700" y="5648038"/>
            <a:ext cx="2024743" cy="92333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Inventory management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88D8CD49-03A4-3FF5-046F-C66E51C66FE6}"/>
              </a:ext>
            </a:extLst>
          </p:cNvPr>
          <p:cNvSpPr/>
          <p:nvPr/>
        </p:nvSpPr>
        <p:spPr>
          <a:xfrm>
            <a:off x="9855590" y="3340819"/>
            <a:ext cx="2024743" cy="92333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Payment Gateway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879B945F-5EBF-F976-489D-5E668EB91CCC}"/>
              </a:ext>
            </a:extLst>
          </p:cNvPr>
          <p:cNvSpPr/>
          <p:nvPr/>
        </p:nvSpPr>
        <p:spPr>
          <a:xfrm>
            <a:off x="4843631" y="1017978"/>
            <a:ext cx="2024743" cy="84311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Data Integration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4E130648-FC8A-CF87-A1B5-3DDCE35C3CA8}"/>
              </a:ext>
            </a:extLst>
          </p:cNvPr>
          <p:cNvSpPr/>
          <p:nvPr/>
        </p:nvSpPr>
        <p:spPr>
          <a:xfrm>
            <a:off x="9620667" y="5196456"/>
            <a:ext cx="2024743" cy="92333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Supply chain Management</a:t>
            </a:r>
            <a:endParaRPr lang="en-IN" dirty="0"/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54D6FCB8-2D2E-2B26-60E8-CF7794C3CC40}"/>
              </a:ext>
            </a:extLst>
          </p:cNvPr>
          <p:cNvCxnSpPr>
            <a:cxnSpLocks/>
          </p:cNvCxnSpPr>
          <p:nvPr/>
        </p:nvCxnSpPr>
        <p:spPr>
          <a:xfrm>
            <a:off x="2049358" y="1303859"/>
            <a:ext cx="2723161" cy="201437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A08AF1D6-39CE-B08B-F1C5-1310D80A5E93}"/>
              </a:ext>
            </a:extLst>
          </p:cNvPr>
          <p:cNvCxnSpPr>
            <a:cxnSpLocks/>
          </p:cNvCxnSpPr>
          <p:nvPr/>
        </p:nvCxnSpPr>
        <p:spPr>
          <a:xfrm flipV="1">
            <a:off x="2318058" y="4441879"/>
            <a:ext cx="2560075" cy="14428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3C27142C-7C64-21C6-CE78-6434B03EEFCE}"/>
              </a:ext>
            </a:extLst>
          </p:cNvPr>
          <p:cNvCxnSpPr>
            <a:cxnSpLocks/>
          </p:cNvCxnSpPr>
          <p:nvPr/>
        </p:nvCxnSpPr>
        <p:spPr>
          <a:xfrm>
            <a:off x="5830149" y="1894463"/>
            <a:ext cx="36922" cy="133134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3D4C3241-8CC2-68D2-D5A0-FB9B5A8B0086}"/>
              </a:ext>
            </a:extLst>
          </p:cNvPr>
          <p:cNvCxnSpPr/>
          <p:nvPr/>
        </p:nvCxnSpPr>
        <p:spPr>
          <a:xfrm flipH="1">
            <a:off x="6822816" y="1774776"/>
            <a:ext cx="2442867" cy="15049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7DEAB9DF-530D-2C5D-F637-F2CC671391C5}"/>
              </a:ext>
            </a:extLst>
          </p:cNvPr>
          <p:cNvCxnSpPr>
            <a:cxnSpLocks/>
            <a:stCxn id="80" idx="1"/>
          </p:cNvCxnSpPr>
          <p:nvPr/>
        </p:nvCxnSpPr>
        <p:spPr>
          <a:xfrm flipH="1">
            <a:off x="6975885" y="3802484"/>
            <a:ext cx="2879705" cy="162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78290F7C-B587-7F26-5027-AC8A00292D13}"/>
              </a:ext>
            </a:extLst>
          </p:cNvPr>
          <p:cNvCxnSpPr/>
          <p:nvPr/>
        </p:nvCxnSpPr>
        <p:spPr>
          <a:xfrm>
            <a:off x="7025988" y="4166896"/>
            <a:ext cx="2353989" cy="145745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D6008F87-2C8E-7644-CEBC-6C34A5A1F7C3}"/>
              </a:ext>
            </a:extLst>
          </p:cNvPr>
          <p:cNvCxnSpPr/>
          <p:nvPr/>
        </p:nvCxnSpPr>
        <p:spPr>
          <a:xfrm flipV="1">
            <a:off x="5867071" y="4441879"/>
            <a:ext cx="0" cy="112190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>
            <a:extLst>
              <a:ext uri="{FF2B5EF4-FFF2-40B4-BE49-F238E27FC236}">
                <a16:creationId xmlns:a16="http://schemas.microsoft.com/office/drawing/2014/main" id="{39FA76B1-CC4C-A186-0D63-23D091853AB5}"/>
              </a:ext>
            </a:extLst>
          </p:cNvPr>
          <p:cNvSpPr txBox="1"/>
          <p:nvPr/>
        </p:nvSpPr>
        <p:spPr>
          <a:xfrm rot="2293910">
            <a:off x="2275699" y="1492613"/>
            <a:ext cx="2756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 authentication , interacts with the platform to buy and manage orders</a:t>
            </a:r>
            <a:endParaRPr lang="en-IN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4B679334-787B-4246-0552-3282BD8EE632}"/>
              </a:ext>
            </a:extLst>
          </p:cNvPr>
          <p:cNvSpPr txBox="1"/>
          <p:nvPr/>
        </p:nvSpPr>
        <p:spPr>
          <a:xfrm>
            <a:off x="6761341" y="3158619"/>
            <a:ext cx="29993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Payment gateway , verifies payment and card info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E07C1B47-D932-74FA-D6E0-77B858C05696}"/>
              </a:ext>
            </a:extLst>
          </p:cNvPr>
          <p:cNvSpPr txBox="1"/>
          <p:nvPr/>
        </p:nvSpPr>
        <p:spPr>
          <a:xfrm rot="19917020">
            <a:off x="6682210" y="1751783"/>
            <a:ext cx="2879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Manages and tracks advertising on platforms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8EB593F7-4385-A07A-C2C6-E3A4620FDFB8}"/>
              </a:ext>
            </a:extLst>
          </p:cNvPr>
          <p:cNvSpPr txBox="1"/>
          <p:nvPr/>
        </p:nvSpPr>
        <p:spPr>
          <a:xfrm rot="1924705">
            <a:off x="7451578" y="4254457"/>
            <a:ext cx="20035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Manages shipping and delivery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D41A9C7-C9F0-207D-882F-CD8664BDFAA9}"/>
              </a:ext>
            </a:extLst>
          </p:cNvPr>
          <p:cNvSpPr txBox="1"/>
          <p:nvPr/>
        </p:nvSpPr>
        <p:spPr>
          <a:xfrm rot="5400000">
            <a:off x="5557631" y="4840151"/>
            <a:ext cx="1382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Stock availability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0A6CBE81-7125-88AF-BB3A-A0E0DD38407D}"/>
              </a:ext>
            </a:extLst>
          </p:cNvPr>
          <p:cNvSpPr txBox="1"/>
          <p:nvPr/>
        </p:nvSpPr>
        <p:spPr>
          <a:xfrm rot="8982559" flipV="1">
            <a:off x="2182873" y="4423281"/>
            <a:ext cx="2862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Manages the query details of users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Google Shape;94;p13">
            <a:extLst>
              <a:ext uri="{FF2B5EF4-FFF2-40B4-BE49-F238E27FC236}">
                <a16:creationId xmlns:a16="http://schemas.microsoft.com/office/drawing/2014/main" id="{1C111705-E3E1-A40B-BCF4-7F3BA9BD85E7}"/>
              </a:ext>
            </a:extLst>
          </p:cNvPr>
          <p:cNvSpPr/>
          <p:nvPr/>
        </p:nvSpPr>
        <p:spPr>
          <a:xfrm>
            <a:off x="6881760" y="890977"/>
            <a:ext cx="433500" cy="433500"/>
          </a:xfrm>
          <a:prstGeom prst="ellipse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12" name="Google Shape;95;p13">
            <a:extLst>
              <a:ext uri="{FF2B5EF4-FFF2-40B4-BE49-F238E27FC236}">
                <a16:creationId xmlns:a16="http://schemas.microsoft.com/office/drawing/2014/main" id="{5D059011-D8DD-322E-7398-7D0AB2F1459A}"/>
              </a:ext>
            </a:extLst>
          </p:cNvPr>
          <p:cNvSpPr/>
          <p:nvPr/>
        </p:nvSpPr>
        <p:spPr>
          <a:xfrm>
            <a:off x="10416288" y="395140"/>
            <a:ext cx="433500" cy="433500"/>
          </a:xfrm>
          <a:prstGeom prst="ellipse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sp>
        <p:nvSpPr>
          <p:cNvPr id="17" name="Google Shape;96;p13">
            <a:extLst>
              <a:ext uri="{FF2B5EF4-FFF2-40B4-BE49-F238E27FC236}">
                <a16:creationId xmlns:a16="http://schemas.microsoft.com/office/drawing/2014/main" id="{5D88895C-8CD6-A0C4-BA27-38290AEA4CAD}"/>
              </a:ext>
            </a:extLst>
          </p:cNvPr>
          <p:cNvSpPr/>
          <p:nvPr/>
        </p:nvSpPr>
        <p:spPr>
          <a:xfrm>
            <a:off x="10654966" y="2843965"/>
            <a:ext cx="433500" cy="433500"/>
          </a:xfrm>
          <a:prstGeom prst="ellipse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sp>
        <p:nvSpPr>
          <p:cNvPr id="18" name="Google Shape;95;p13">
            <a:extLst>
              <a:ext uri="{FF2B5EF4-FFF2-40B4-BE49-F238E27FC236}">
                <a16:creationId xmlns:a16="http://schemas.microsoft.com/office/drawing/2014/main" id="{44D1779A-9CC0-96C8-25F8-772100093F6F}"/>
              </a:ext>
            </a:extLst>
          </p:cNvPr>
          <p:cNvSpPr/>
          <p:nvPr/>
        </p:nvSpPr>
        <p:spPr>
          <a:xfrm>
            <a:off x="9040622" y="5021721"/>
            <a:ext cx="433500" cy="433500"/>
          </a:xfrm>
          <a:prstGeom prst="ellipse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sp>
        <p:nvSpPr>
          <p:cNvPr id="19" name="Google Shape;95;p13">
            <a:extLst>
              <a:ext uri="{FF2B5EF4-FFF2-40B4-BE49-F238E27FC236}">
                <a16:creationId xmlns:a16="http://schemas.microsoft.com/office/drawing/2014/main" id="{E8985527-F5F3-274B-090A-E4AEEF158563}"/>
              </a:ext>
            </a:extLst>
          </p:cNvPr>
          <p:cNvSpPr/>
          <p:nvPr/>
        </p:nvSpPr>
        <p:spPr>
          <a:xfrm>
            <a:off x="4421200" y="5840841"/>
            <a:ext cx="433500" cy="433500"/>
          </a:xfrm>
          <a:prstGeom prst="ellipse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</a:t>
            </a:r>
            <a:endParaRPr dirty="0"/>
          </a:p>
        </p:txBody>
      </p:sp>
      <p:sp>
        <p:nvSpPr>
          <p:cNvPr id="20" name="Google Shape;95;p13">
            <a:extLst>
              <a:ext uri="{FF2B5EF4-FFF2-40B4-BE49-F238E27FC236}">
                <a16:creationId xmlns:a16="http://schemas.microsoft.com/office/drawing/2014/main" id="{88534E56-050E-B30D-9C35-F1240CF3913E}"/>
              </a:ext>
            </a:extLst>
          </p:cNvPr>
          <p:cNvSpPr/>
          <p:nvPr/>
        </p:nvSpPr>
        <p:spPr>
          <a:xfrm>
            <a:off x="877241" y="4953353"/>
            <a:ext cx="433500" cy="433500"/>
          </a:xfrm>
          <a:prstGeom prst="ellipse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</a:t>
            </a:r>
            <a:endParaRPr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241A178-717C-968C-F7E0-075E345E1053}"/>
              </a:ext>
            </a:extLst>
          </p:cNvPr>
          <p:cNvSpPr txBox="1"/>
          <p:nvPr/>
        </p:nvSpPr>
        <p:spPr>
          <a:xfrm>
            <a:off x="5005494" y="2363555"/>
            <a:ext cx="21403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Product data for integration and uniqueness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98861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B394C74-3BC0-E0CF-206E-776AFB6AE3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218" y="780833"/>
            <a:ext cx="11399391" cy="59814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32D02F-BD40-FF9E-1250-B40742633BB1}"/>
              </a:ext>
            </a:extLst>
          </p:cNvPr>
          <p:cNvSpPr txBox="1"/>
          <p:nvPr/>
        </p:nvSpPr>
        <p:spPr>
          <a:xfrm>
            <a:off x="5398761" y="95694"/>
            <a:ext cx="19257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Road Map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(Lokesh)</a:t>
            </a:r>
          </a:p>
        </p:txBody>
      </p:sp>
    </p:spTree>
    <p:extLst>
      <p:ext uri="{BB962C8B-B14F-4D97-AF65-F5344CB8AC3E}">
        <p14:creationId xmlns:p14="http://schemas.microsoft.com/office/powerpoint/2010/main" val="399693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96A0BE8-6B13-D86E-F3AD-CD8E415AB7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858982"/>
            <a:ext cx="10905066" cy="58604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F99894-9D67-CC8E-8703-59A703D8557B}"/>
              </a:ext>
            </a:extLst>
          </p:cNvPr>
          <p:cNvSpPr txBox="1"/>
          <p:nvPr/>
        </p:nvSpPr>
        <p:spPr>
          <a:xfrm>
            <a:off x="5205916" y="138546"/>
            <a:ext cx="19502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RCT (Main View)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(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Rithika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84400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1C7CF9-2C18-E62D-5C28-72C8EF64C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1" y="249382"/>
            <a:ext cx="10909640" cy="609600"/>
          </a:xfrm>
        </p:spPr>
        <p:txBody>
          <a:bodyPr anchor="ctr">
            <a:normAutofit fontScale="90000"/>
          </a:bodyPr>
          <a:lstStyle/>
          <a:p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stories</a:t>
            </a:r>
            <a:b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(Avinash)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85179E-4CA9-C882-608D-2CA7ECD11B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1" y="1809541"/>
            <a:ext cx="10909643" cy="687406"/>
          </a:xfrm>
        </p:spPr>
        <p:txBody>
          <a:bodyPr anchor="ctr">
            <a:normAutofit/>
          </a:bodyPr>
          <a:lstStyle/>
          <a:p>
            <a:endParaRPr lang="en-US"/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2D3B25-6BA3-1A2F-2971-6A0042136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8364"/>
            <a:ext cx="12192000" cy="5500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589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ACEEC-245A-245A-FEE0-E2B3C80D4E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0982" y="307572"/>
            <a:ext cx="9047018" cy="640079"/>
          </a:xfrm>
        </p:spPr>
        <p:txBody>
          <a:bodyPr>
            <a:normAutofit fontScale="90000"/>
          </a:bodyPr>
          <a:lstStyle/>
          <a:p>
            <a:r>
              <a:rPr lang="en-I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Activity Diagram</a:t>
            </a:r>
            <a:br>
              <a:rPr lang="en-I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(Deepak Kumar)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2BDBB60-A9D9-2EE5-DD63-4C3E4B3CED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83" y="947650"/>
            <a:ext cx="11150353" cy="5910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007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/>
        </p:nvSpPr>
        <p:spPr>
          <a:xfrm>
            <a:off x="4648200" y="92280"/>
            <a:ext cx="2895600" cy="44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-US" b="1" dirty="0">
                <a:solidFill>
                  <a:schemeClr val="dk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ER DIAGRAM</a:t>
            </a:r>
          </a:p>
          <a:p>
            <a:pPr algn="ctr"/>
            <a:r>
              <a:rPr lang="en-US" b="1" dirty="0">
                <a:solidFill>
                  <a:schemeClr val="dk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(</a:t>
            </a:r>
            <a:r>
              <a:rPr lang="en-US" b="1" dirty="0" err="1">
                <a:solidFill>
                  <a:schemeClr val="dk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Susmitha</a:t>
            </a:r>
            <a:r>
              <a:rPr lang="en-US" b="1" dirty="0">
                <a:solidFill>
                  <a:schemeClr val="dk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)</a:t>
            </a:r>
            <a:endParaRPr lang="en-US" dirty="0">
              <a:solidFill>
                <a:schemeClr val="dk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6181" y="342840"/>
            <a:ext cx="9725891" cy="642287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335AEE-7D83-5570-6971-7764B77C3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08" y="893571"/>
            <a:ext cx="11748655" cy="549337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D1E8FC8-8C7A-C0EA-8B27-577E041F77F3}"/>
              </a:ext>
            </a:extLst>
          </p:cNvPr>
          <p:cNvSpPr txBox="1"/>
          <p:nvPr/>
        </p:nvSpPr>
        <p:spPr>
          <a:xfrm>
            <a:off x="5112510" y="147889"/>
            <a:ext cx="18838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Burndown Chart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(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Yeswanth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18908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524</Words>
  <Application>Microsoft Macintosh PowerPoint</Application>
  <PresentationFormat>Widescreen</PresentationFormat>
  <Paragraphs>95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Aptos</vt:lpstr>
      <vt:lpstr>Aptos Display</vt:lpstr>
      <vt:lpstr>Arial</vt:lpstr>
      <vt:lpstr>Calibri</vt:lpstr>
      <vt:lpstr>Symbol</vt:lpstr>
      <vt:lpstr>Times New Roman</vt:lpstr>
      <vt:lpstr>Office Theme</vt:lpstr>
      <vt:lpstr>  STYLE HIVE  Fashion &amp; Lifestyle</vt:lpstr>
      <vt:lpstr> BUSINESS RELATIONSHIP MANAGEMENT (Sai divya sree )</vt:lpstr>
      <vt:lpstr>                                          Context Diagram                                                (Yeswanth)</vt:lpstr>
      <vt:lpstr>PowerPoint Presentation</vt:lpstr>
      <vt:lpstr>PowerPoint Presentation</vt:lpstr>
      <vt:lpstr>User stories (Avinash)</vt:lpstr>
      <vt:lpstr>Activity Diagram (Deepak Kumar)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Budagam, Ms. Saidivyasree</dc:creator>
  <cp:lastModifiedBy>Budagam, Ms. Saidivyasree</cp:lastModifiedBy>
  <cp:revision>14</cp:revision>
  <dcterms:created xsi:type="dcterms:W3CDTF">2024-12-15T00:10:39Z</dcterms:created>
  <dcterms:modified xsi:type="dcterms:W3CDTF">2024-12-16T03:27:35Z</dcterms:modified>
</cp:coreProperties>
</file>

<file path=docProps/thumbnail.jpeg>
</file>